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45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8"/>
    <p:restoredTop sz="92279"/>
  </p:normalViewPr>
  <p:slideViewPr>
    <p:cSldViewPr snapToGrid="0">
      <p:cViewPr varScale="1">
        <p:scale>
          <a:sx n="123" d="100"/>
          <a:sy n="123" d="100"/>
        </p:scale>
        <p:origin x="232" y="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503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68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71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37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067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42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981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43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4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5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05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A1756-102C-4E4B-934A-DA4AF91421C6}" type="datetimeFigureOut">
              <a:rPr lang="en-US" smtClean="0"/>
              <a:t>7/6/26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5685F-C129-B74D-AF44-483E2D815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737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0"/>
                <a:lumOff val="10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A04F47-D33B-9D9B-EA47-E700D69477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10391"/>
            <a:ext cx="12192000" cy="6831510"/>
          </a:xfrm>
          <a:prstGeom prst="rect">
            <a:avLst/>
          </a:prstGeom>
          <a:ln>
            <a:solidFill>
              <a:schemeClr val="accent1"/>
            </a:solidFill>
          </a:ln>
          <a:effectLst>
            <a:softEdge rad="387661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E9814C-81B7-BF2C-6E55-DCCE0267A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8ACEF4B-25BB-EF5C-EDBE-1FB0F38623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0495" y="193774"/>
            <a:ext cx="7446639" cy="720626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effectLst>
            <a:softEdge rad="50800"/>
          </a:effectLst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did Jesus Tell Stories?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CF2A9D-11FB-391A-B30A-09CECA58B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2665" y="3556037"/>
            <a:ext cx="3166286" cy="3108190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50024D1-A7D1-B00C-563E-CA526845296E}"/>
              </a:ext>
            </a:extLst>
          </p:cNvPr>
          <p:cNvSpPr txBox="1"/>
          <p:nvPr/>
        </p:nvSpPr>
        <p:spPr>
          <a:xfrm rot="671764">
            <a:off x="9381043" y="4325301"/>
            <a:ext cx="20895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LIVING</a:t>
            </a:r>
          </a:p>
          <a:p>
            <a:r>
              <a:rPr lang="en-US" sz="1600" dirty="0">
                <a:solidFill>
                  <a:schemeClr val="bg1"/>
                </a:solidFill>
              </a:rPr>
              <a:t>Looking at how people put their beliefs and values into action in their everyday lives and communities.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6A38E17-8299-7D59-EA3D-F82F7D4E1CCB}"/>
              </a:ext>
            </a:extLst>
          </p:cNvPr>
          <p:cNvSpPr txBox="1">
            <a:spLocks/>
          </p:cNvSpPr>
          <p:nvPr/>
        </p:nvSpPr>
        <p:spPr>
          <a:xfrm>
            <a:off x="921744" y="5705195"/>
            <a:ext cx="8143745" cy="720626"/>
          </a:xfrm>
          <a:prstGeom prst="rect">
            <a:avLst/>
          </a:prstGeo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effectLst>
            <a:softEdge rad="50800"/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stories are special to us and why?</a:t>
            </a:r>
          </a:p>
        </p:txBody>
      </p:sp>
    </p:spTree>
    <p:extLst>
      <p:ext uri="{BB962C8B-B14F-4D97-AF65-F5344CB8AC3E}">
        <p14:creationId xmlns:p14="http://schemas.microsoft.com/office/powerpoint/2010/main" val="1188433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0"/>
                <a:lumOff val="10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60B10F-F864-3AE4-303A-D6484DDB4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5CCD6-ABED-8F43-E01B-5F5DDFAC8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0655" y="274993"/>
            <a:ext cx="6110689" cy="530602"/>
          </a:xfrm>
          <a:gradFill>
            <a:gsLst>
              <a:gs pos="34000">
                <a:schemeClr val="bg2">
                  <a:lumMod val="40000"/>
                  <a:lumOff val="60000"/>
                </a:schemeClr>
              </a:gs>
              <a:gs pos="100000">
                <a:schemeClr val="tx1"/>
              </a:gs>
            </a:gsLst>
            <a:lin ang="5400000" scaled="1"/>
          </a:gradFill>
          <a:effectLst>
            <a:softEdge rad="105441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1F49BB-0F4C-7BA7-8A85-444984C3A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  <p:sp>
        <p:nvSpPr>
          <p:cNvPr id="13" name="16-point Star 12">
            <a:extLst>
              <a:ext uri="{FF2B5EF4-FFF2-40B4-BE49-F238E27FC236}">
                <a16:creationId xmlns:a16="http://schemas.microsoft.com/office/drawing/2014/main" id="{D22002A9-97D7-0B2F-5C69-08A7341BC7B9}"/>
              </a:ext>
            </a:extLst>
          </p:cNvPr>
          <p:cNvSpPr/>
          <p:nvPr/>
        </p:nvSpPr>
        <p:spPr>
          <a:xfrm>
            <a:off x="197428" y="1663041"/>
            <a:ext cx="4260272" cy="3531918"/>
          </a:xfrm>
          <a:prstGeom prst="star16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72000">
                <a:schemeClr val="bg2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</a:gradFill>
          <a:effectLst>
            <a:softEdge rad="508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Something that is different from others and very important</a:t>
            </a:r>
          </a:p>
        </p:txBody>
      </p:sp>
      <p:sp>
        <p:nvSpPr>
          <p:cNvPr id="14" name="16-point Star 13">
            <a:extLst>
              <a:ext uri="{FF2B5EF4-FFF2-40B4-BE49-F238E27FC236}">
                <a16:creationId xmlns:a16="http://schemas.microsoft.com/office/drawing/2014/main" id="{00F9B183-D19B-4AC6-9A6A-82B1ECB72F83}"/>
              </a:ext>
            </a:extLst>
          </p:cNvPr>
          <p:cNvSpPr/>
          <p:nvPr/>
        </p:nvSpPr>
        <p:spPr>
          <a:xfrm>
            <a:off x="4250319" y="618657"/>
            <a:ext cx="4052016" cy="3392332"/>
          </a:xfrm>
          <a:prstGeom prst="star16">
            <a:avLst>
              <a:gd name="adj" fmla="val 37194"/>
            </a:avLst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72000">
                <a:schemeClr val="bg2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</a:gradFill>
          <a:effectLst>
            <a:softEdge rad="55861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PRECIOUS Something of great value that we care for deeply</a:t>
            </a:r>
          </a:p>
        </p:txBody>
      </p:sp>
      <p:sp>
        <p:nvSpPr>
          <p:cNvPr id="17" name="16-point Star 16">
            <a:extLst>
              <a:ext uri="{FF2B5EF4-FFF2-40B4-BE49-F238E27FC236}">
                <a16:creationId xmlns:a16="http://schemas.microsoft.com/office/drawing/2014/main" id="{3EA6EA03-02CC-922B-7278-3B69946FFAB2}"/>
              </a:ext>
            </a:extLst>
          </p:cNvPr>
          <p:cNvSpPr/>
          <p:nvPr/>
        </p:nvSpPr>
        <p:spPr>
          <a:xfrm>
            <a:off x="7866962" y="1932709"/>
            <a:ext cx="3934410" cy="3001982"/>
          </a:xfrm>
          <a:prstGeom prst="star16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72000">
                <a:schemeClr val="bg2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</a:gradFill>
          <a:effectLst>
            <a:softEdge rad="56038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COMMUNITYA group of people who share things in common</a:t>
            </a:r>
          </a:p>
        </p:txBody>
      </p:sp>
      <p:sp>
        <p:nvSpPr>
          <p:cNvPr id="3" name="16-point Star 2">
            <a:extLst>
              <a:ext uri="{FF2B5EF4-FFF2-40B4-BE49-F238E27FC236}">
                <a16:creationId xmlns:a16="http://schemas.microsoft.com/office/drawing/2014/main" id="{27C2F054-4176-3ECE-C885-C0E68097C026}"/>
              </a:ext>
            </a:extLst>
          </p:cNvPr>
          <p:cNvSpPr/>
          <p:nvPr/>
        </p:nvSpPr>
        <p:spPr>
          <a:xfrm>
            <a:off x="4046852" y="3693968"/>
            <a:ext cx="3934410" cy="3001982"/>
          </a:xfrm>
          <a:prstGeom prst="star16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72000">
                <a:schemeClr val="bg2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</a:gradFill>
          <a:effectLst>
            <a:softEdge rad="56038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IDENTITY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things that make us who we are </a:t>
            </a:r>
          </a:p>
          <a:p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900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7000">
              <a:schemeClr val="bg2">
                <a:lumMod val="40000"/>
                <a:lumOff val="60000"/>
              </a:schemeClr>
            </a:gs>
            <a:gs pos="100000">
              <a:schemeClr val="tx1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679B12-54E4-04B0-6526-19A58B0893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9C237-B4A8-69E6-F75F-FA00FD676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93774"/>
            <a:ext cx="5856747" cy="530602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8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effectLst>
            <a:softEdge rad="129747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remember?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41FE51-3E06-7B5A-2E25-594E3F440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1357" y="1034142"/>
            <a:ext cx="5114560" cy="5377543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81000">
                <a:schemeClr val="bg2">
                  <a:lumMod val="40000"/>
                  <a:lumOff val="60000"/>
                </a:schemeClr>
              </a:gs>
            </a:gsLst>
            <a:lin ang="5400000" scaled="1"/>
          </a:gradFill>
          <a:effectLst>
            <a:softEdge rad="474606"/>
          </a:effectLst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reception class we learned that Jesus is a very special person.  </a:t>
            </a:r>
          </a:p>
          <a:p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also explored the story of creation.</a:t>
            </a:r>
          </a:p>
          <a:p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AD43F2-3A23-CCEC-EEE9-BA4A117DE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63" y="193774"/>
            <a:ext cx="6192909" cy="6192909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9B65AEB-F478-8484-3D3C-F46B41E3E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627620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0"/>
                <a:lumOff val="10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BAB13C-5EA9-5BB9-DD25-C853A9640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BFD427-4EE6-B9CF-F493-C6C1292C9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30931" y="971614"/>
            <a:ext cx="3979624" cy="5240076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79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237156"/>
          </a:effectLst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Since the beginning of time, people have told stories. Stories can be found in books, told by our grandparents, or even seen in films.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Some stories stay with us forever. They become a part of who we are and help us understand the world around us.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39948"/>
              </a:lnSpc>
              <a:spcBef>
                <a:spcPts val="0"/>
              </a:spcBef>
            </a:pPr>
            <a:endParaRPr lang="en-US" sz="2800" dirty="0"/>
          </a:p>
          <a:p>
            <a:endParaRPr lang="en-US" sz="3600" dirty="0">
              <a:solidFill>
                <a:schemeClr val="bg1"/>
              </a:solidFill>
            </a:endParaRPr>
          </a:p>
          <a:p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146A99-EA2F-813C-3C31-371B737323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6483" y="193775"/>
            <a:ext cx="4279573" cy="530602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68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158427"/>
          </a:effectLst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do we tell stories?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04059E-044A-2A1B-2832-8EC39B92E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4" y="459076"/>
            <a:ext cx="7415676" cy="55653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9742ED-7A45-A15A-6F81-582668433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19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0"/>
                <a:lumOff val="10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BA8476-798D-E5B2-F6CF-EF7747A20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C3304E-C230-335A-AF5E-2AC4FD372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820" y="193773"/>
            <a:ext cx="5282638" cy="60163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B55DD2-B164-B43B-B361-AE9DC0910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8" y="5384197"/>
            <a:ext cx="1139008" cy="128003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1BD048E-F377-B223-233C-BAE345FDF92C}"/>
              </a:ext>
            </a:extLst>
          </p:cNvPr>
          <p:cNvSpPr/>
          <p:nvPr/>
        </p:nvSpPr>
        <p:spPr>
          <a:xfrm>
            <a:off x="5205845" y="394856"/>
            <a:ext cx="6895077" cy="6463144"/>
          </a:xfrm>
          <a:prstGeom prst="ellipse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73000">
                <a:schemeClr val="bg2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</a:gradFill>
          <a:effectLst>
            <a:softEdge rad="15282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Feelings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 – it might make us feel happy, excited or even a little bit brave.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Lesson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 – it might teach us a ‘moral’ – how to be a better person.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Family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 – it might be a story that our family has shared for a long time.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Precious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 – it might be found in a book that we treat with great care.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bg1"/>
              </a:solidFill>
              <a:latin typeface="Arial" panose="020B0604020202020204" pitchFamily="34" charset="0"/>
              <a:ea typeface="Arimo"/>
              <a:cs typeface="Arial" panose="020B0604020202020204" pitchFamily="34" charset="0"/>
              <a:sym typeface="Arimo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C91EAD-12D4-336C-9F9C-D52D506F6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7200" y="193773"/>
            <a:ext cx="5652573" cy="571499"/>
          </a:xfrm>
          <a:gradFill>
            <a:gsLst>
              <a:gs pos="19000">
                <a:schemeClr val="accent6">
                  <a:lumMod val="5000"/>
                  <a:lumOff val="95000"/>
                </a:schemeClr>
              </a:gs>
              <a:gs pos="66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103299"/>
          </a:effectLst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makes a story special?</a:t>
            </a:r>
          </a:p>
        </p:txBody>
      </p:sp>
    </p:spTree>
    <p:extLst>
      <p:ext uri="{BB962C8B-B14F-4D97-AF65-F5344CB8AC3E}">
        <p14:creationId xmlns:p14="http://schemas.microsoft.com/office/powerpoint/2010/main" val="4244654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0"/>
                <a:lumOff val="10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3E16D8-B600-40C6-7C2B-B2CE43C3A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C818F-295B-CCA6-7436-86D08F464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9356" y="123623"/>
            <a:ext cx="5012871" cy="530602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99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63141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Precious Books</a:t>
            </a:r>
          </a:p>
        </p:txBody>
      </p:sp>
      <p:sp>
        <p:nvSpPr>
          <p:cNvPr id="4" name="10-point Star 3">
            <a:extLst>
              <a:ext uri="{FF2B5EF4-FFF2-40B4-BE49-F238E27FC236}">
                <a16:creationId xmlns:a16="http://schemas.microsoft.com/office/drawing/2014/main" id="{EB211822-9CAC-29D7-29E7-5DFE42E7E8E0}"/>
              </a:ext>
            </a:extLst>
          </p:cNvPr>
          <p:cNvSpPr/>
          <p:nvPr/>
        </p:nvSpPr>
        <p:spPr>
          <a:xfrm>
            <a:off x="8291944" y="51877"/>
            <a:ext cx="3627911" cy="3213837"/>
          </a:xfrm>
          <a:prstGeom prst="star10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For Christians the Bible is a very precious book.  It is filled with many different types of stories.</a:t>
            </a:r>
          </a:p>
        </p:txBody>
      </p:sp>
      <p:sp>
        <p:nvSpPr>
          <p:cNvPr id="6" name="10-point Star 5">
            <a:extLst>
              <a:ext uri="{FF2B5EF4-FFF2-40B4-BE49-F238E27FC236}">
                <a16:creationId xmlns:a16="http://schemas.microsoft.com/office/drawing/2014/main" id="{49C5F3B7-1E98-0EEE-A3D7-4A602B005F62}"/>
              </a:ext>
            </a:extLst>
          </p:cNvPr>
          <p:cNvSpPr/>
          <p:nvPr/>
        </p:nvSpPr>
        <p:spPr>
          <a:xfrm>
            <a:off x="8416637" y="3265714"/>
            <a:ext cx="3503218" cy="3468663"/>
          </a:xfrm>
          <a:prstGeom prst="star10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Just like your </a:t>
            </a:r>
            <a:r>
              <a:rPr lang="en-US" sz="2200" dirty="0" err="1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favourite</a:t>
            </a:r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 book, the Bible is special because of the messages inside it.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3ED26B-BB2B-56AA-0993-A12E7EE31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84" y="733933"/>
            <a:ext cx="4729816" cy="5930293"/>
          </a:xfrm>
          <a:prstGeom prst="rect">
            <a:avLst/>
          </a:prstGeom>
        </p:spPr>
      </p:pic>
      <p:sp>
        <p:nvSpPr>
          <p:cNvPr id="7" name="10-point Star 6">
            <a:extLst>
              <a:ext uri="{FF2B5EF4-FFF2-40B4-BE49-F238E27FC236}">
                <a16:creationId xmlns:a16="http://schemas.microsoft.com/office/drawing/2014/main" id="{030C7B80-2566-A1C6-30D8-24D3B01E01B6}"/>
              </a:ext>
            </a:extLst>
          </p:cNvPr>
          <p:cNvSpPr/>
          <p:nvPr/>
        </p:nvSpPr>
        <p:spPr>
          <a:xfrm>
            <a:off x="5205845" y="1444337"/>
            <a:ext cx="3775991" cy="3683920"/>
          </a:xfrm>
          <a:prstGeom prst="star10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Christians believe these stories are ‘Good News’ (Gospel) because they teach people how to live and show God’s love.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80323A-170E-9536-41F0-C4FF53469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68" y="5577332"/>
            <a:ext cx="1029573" cy="115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4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0"/>
                <a:lumOff val="100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A7356C-C2CF-0648-EF40-499D5DDF4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8B557-A878-BE0A-9325-F75B85951A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9356" y="123623"/>
            <a:ext cx="7562588" cy="530602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99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63141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– Create a story shield</a:t>
            </a:r>
          </a:p>
        </p:txBody>
      </p:sp>
      <p:sp>
        <p:nvSpPr>
          <p:cNvPr id="4" name="10-point Star 3">
            <a:extLst>
              <a:ext uri="{FF2B5EF4-FFF2-40B4-BE49-F238E27FC236}">
                <a16:creationId xmlns:a16="http://schemas.microsoft.com/office/drawing/2014/main" id="{0BD0065E-2E6B-50A3-D2C4-83B077E181B5}"/>
              </a:ext>
            </a:extLst>
          </p:cNvPr>
          <p:cNvSpPr/>
          <p:nvPr/>
        </p:nvSpPr>
        <p:spPr>
          <a:xfrm>
            <a:off x="8291944" y="51877"/>
            <a:ext cx="3627911" cy="3213837"/>
          </a:xfrm>
          <a:prstGeom prst="star10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2. Think of a story that is very important to you or your family. </a:t>
            </a:r>
          </a:p>
        </p:txBody>
      </p:sp>
      <p:sp>
        <p:nvSpPr>
          <p:cNvPr id="6" name="10-point Star 5">
            <a:extLst>
              <a:ext uri="{FF2B5EF4-FFF2-40B4-BE49-F238E27FC236}">
                <a16:creationId xmlns:a16="http://schemas.microsoft.com/office/drawing/2014/main" id="{7664C6D9-44DE-76EA-3F79-D13D4E67FCAE}"/>
              </a:ext>
            </a:extLst>
          </p:cNvPr>
          <p:cNvSpPr/>
          <p:nvPr/>
        </p:nvSpPr>
        <p:spPr>
          <a:xfrm>
            <a:off x="7751618" y="2805545"/>
            <a:ext cx="4168237" cy="3928833"/>
          </a:xfrm>
          <a:prstGeom prst="star10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3. Divide your shield into sections to show: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Who is in the story?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Where does it happen?</a:t>
            </a:r>
            <a:endParaRPr lang="en-US" sz="22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What is the special message or lesson?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7" name="10-point Star 6">
            <a:extLst>
              <a:ext uri="{FF2B5EF4-FFF2-40B4-BE49-F238E27FC236}">
                <a16:creationId xmlns:a16="http://schemas.microsoft.com/office/drawing/2014/main" id="{B040C8BC-FD09-8DA4-B3DF-86FD0BD0810B}"/>
              </a:ext>
            </a:extLst>
          </p:cNvPr>
          <p:cNvSpPr/>
          <p:nvPr/>
        </p:nvSpPr>
        <p:spPr>
          <a:xfrm>
            <a:off x="5205845" y="1189511"/>
            <a:ext cx="3345873" cy="3213837"/>
          </a:xfrm>
          <a:prstGeom prst="star10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1. Today, you are going to design your own ‘Story Shield’.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3B10B3-B19B-455E-1C7D-4B85B9E28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199" y="864650"/>
            <a:ext cx="4704646" cy="54788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541C9E-02B4-14A2-9547-04DA29FA7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68" y="5577332"/>
            <a:ext cx="1029573" cy="115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055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B5BFB-6E8C-549A-2295-009C3D174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F827F7-6CDD-89A7-A356-82BE3D5CF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11600F-BCF2-D446-EFEB-2FF32B56A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40" y="305585"/>
            <a:ext cx="11269274" cy="6479512"/>
          </a:xfrm>
          <a:prstGeom prst="rect">
            <a:avLst/>
          </a:prstGeom>
          <a:gradFill>
            <a:gsLst>
              <a:gs pos="0">
                <a:schemeClr val="accent6">
                  <a:lumMod val="0"/>
                  <a:lumOff val="100000"/>
                </a:schemeClr>
              </a:gs>
              <a:gs pos="74000">
                <a:schemeClr val="bg2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</a:gradFill>
          <a:effectLst>
            <a:softEdge rad="76200"/>
          </a:effec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931469C-0148-63AA-E4B7-DE0E5BC19D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667" y="1726058"/>
            <a:ext cx="8044666" cy="2404153"/>
          </a:xfrm>
          <a:noFill/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a story has no pictures can it still be special?</a:t>
            </a:r>
          </a:p>
          <a:p>
            <a:r>
              <a:rPr lang="en-US" sz="32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Does a story have to be true for it to teach us something important?</a:t>
            </a:r>
          </a:p>
          <a:p>
            <a:r>
              <a:rPr lang="en-US" sz="3200" dirty="0">
                <a:solidFill>
                  <a:schemeClr val="bg1"/>
                </a:solidFill>
                <a:latin typeface="Arimo"/>
                <a:ea typeface="Arimo"/>
                <a:cs typeface="Arimo"/>
                <a:sym typeface="Arimo"/>
              </a:rPr>
              <a:t>Why do we share our special stories with other people?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BB707C-A60A-8F04-3BDF-CF87FF9E1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9037" y="954810"/>
            <a:ext cx="3055345" cy="530602"/>
          </a:xfrm>
          <a:noFill/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wonder…</a:t>
            </a:r>
          </a:p>
        </p:txBody>
      </p:sp>
    </p:spTree>
    <p:extLst>
      <p:ext uri="{BB962C8B-B14F-4D97-AF65-F5344CB8AC3E}">
        <p14:creationId xmlns:p14="http://schemas.microsoft.com/office/powerpoint/2010/main" val="618038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100000">
              <a:schemeClr val="bg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7F652B-D93A-731B-5EF2-C8CAD4D28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12BAA-60A4-1280-B004-D6889E1441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62548" y="416507"/>
            <a:ext cx="6110689" cy="530602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50800"/>
          </a:effectLst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Plenary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902422-08FC-02E0-AFB1-AB6815179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0560" y="1214909"/>
            <a:ext cx="6402677" cy="3440218"/>
          </a:xfrm>
          <a:gradFill>
            <a:gsLst>
              <a:gs pos="0">
                <a:schemeClr val="accent6">
                  <a:lumMod val="5000"/>
                  <a:lumOff val="95000"/>
                </a:schemeClr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1"/>
          </a:gradFill>
          <a:effectLst>
            <a:softEdge rad="50800"/>
          </a:effectLst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 a look at somebody else’s story shield.</a:t>
            </a:r>
          </a:p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wonder why that story is special to them?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7F89AB-7D2A-27AA-73C8-F4F80348C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8" y="5833069"/>
            <a:ext cx="739588" cy="8311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CC919B-7EF0-57E3-7003-41D153075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6128" y="3429000"/>
            <a:ext cx="3096491" cy="3039675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69641F-D330-5E2F-7B67-CA2765C0FD60}"/>
              </a:ext>
            </a:extLst>
          </p:cNvPr>
          <p:cNvSpPr txBox="1"/>
          <p:nvPr/>
        </p:nvSpPr>
        <p:spPr>
          <a:xfrm rot="671764">
            <a:off x="8907199" y="4064120"/>
            <a:ext cx="22066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LIVING</a:t>
            </a:r>
          </a:p>
          <a:p>
            <a:r>
              <a:rPr lang="en-US" sz="1600" dirty="0">
                <a:solidFill>
                  <a:schemeClr val="bg1"/>
                </a:solidFill>
              </a:rPr>
              <a:t>Looking at how people put their beliefs and values into action in their everyday lives and communities.</a:t>
            </a:r>
          </a:p>
        </p:txBody>
      </p:sp>
    </p:spTree>
    <p:extLst>
      <p:ext uri="{BB962C8B-B14F-4D97-AF65-F5344CB8AC3E}">
        <p14:creationId xmlns:p14="http://schemas.microsoft.com/office/powerpoint/2010/main" val="26921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284</TotalTime>
  <Words>442</Words>
  <Application>Microsoft Macintosh PowerPoint</Application>
  <PresentationFormat>Widescreen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Arimo</vt:lpstr>
      <vt:lpstr>Calibri</vt:lpstr>
      <vt:lpstr>Calibri Light</vt:lpstr>
      <vt:lpstr>Office 2013 - 2022 Theme</vt:lpstr>
      <vt:lpstr>PowerPoint Presentation</vt:lpstr>
      <vt:lpstr>VOCABULARY</vt:lpstr>
      <vt:lpstr>Do you remember?</vt:lpstr>
      <vt:lpstr>Why do we tell stories?</vt:lpstr>
      <vt:lpstr>What makes a story special?</vt:lpstr>
      <vt:lpstr>Precious Books</vt:lpstr>
      <vt:lpstr>Activity – Create a story shield</vt:lpstr>
      <vt:lpstr>I wonder…</vt:lpstr>
      <vt:lpstr>Plenary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Jayne Mitchell</dc:creator>
  <cp:lastModifiedBy>Jayne Mitchell</cp:lastModifiedBy>
  <cp:revision>6</cp:revision>
  <dcterms:created xsi:type="dcterms:W3CDTF">2026-07-05T11:17:37Z</dcterms:created>
  <dcterms:modified xsi:type="dcterms:W3CDTF">2026-07-06T15:48:53Z</dcterms:modified>
</cp:coreProperties>
</file>